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6" r:id="rId2"/>
    <p:sldId id="264" r:id="rId3"/>
    <p:sldId id="282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300" r:id="rId12"/>
    <p:sldId id="259" r:id="rId13"/>
    <p:sldId id="261" r:id="rId14"/>
    <p:sldId id="298" r:id="rId15"/>
    <p:sldId id="299" r:id="rId16"/>
    <p:sldId id="272" r:id="rId17"/>
    <p:sldId id="286" r:id="rId18"/>
    <p:sldId id="301" r:id="rId19"/>
    <p:sldId id="280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8676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52107F0-8AC1-40DF-A31E-C994CD664C1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92C908-2286-43E0-9696-360C2A81EE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3449B5-05EC-4897-93D1-9F9D0F60F09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264AB-297F-4A7A-B8DD-BCC75B02C52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099A9F-67F3-4FE8-9280-DF73D7A9E8E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947FC2-70CF-4AE4-81B9-88A530B597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B9D397-7924-48DE-9D6A-5DA74138312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5B6B5-3FF6-40A9-89D7-2A75478151B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4D018E-51CB-4AEF-A228-7D04B18BF8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ABD2A-539D-462C-8168-B04171A92D0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F19C89-B9EA-4CC6-AE31-09DC81C275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A3EB107C-628D-4F8C-9854-7F8F94025DAC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5626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66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Профилактика суицида</a:t>
            </a:r>
          </a:p>
          <a:p>
            <a:pPr algn="r">
              <a:buFontTx/>
              <a:buNone/>
            </a:pPr>
            <a:r>
              <a:rPr lang="ru-RU" sz="1600" b="1" i="1" dirty="0"/>
              <a:t> </a:t>
            </a:r>
          </a:p>
          <a:p>
            <a:pPr algn="r">
              <a:buFontTx/>
              <a:buNone/>
            </a:pPr>
            <a:endParaRPr lang="ru-RU" sz="1600" b="1" i="1" dirty="0"/>
          </a:p>
          <a:p>
            <a:pPr algn="r">
              <a:buFontTx/>
              <a:buNone/>
            </a:pPr>
            <a:endParaRPr lang="ru-RU" sz="1600" b="1" i="1" dirty="0"/>
          </a:p>
          <a:p>
            <a:pPr algn="r">
              <a:buFontTx/>
              <a:buNone/>
            </a:pP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Педагог-психолог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  <a:p>
            <a:pPr algn="r">
              <a:buFontTx/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ГБОУ СОШ № 352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  <a:p>
            <a:pPr algn="r">
              <a:buFontTx/>
              <a:buNone/>
            </a:pP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Наталья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Степановна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Холфина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7" name="Picture 7" descr="125878546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819400"/>
            <a:ext cx="4191000" cy="36560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715000"/>
          </a:xfrm>
        </p:spPr>
        <p:txBody>
          <a:bodyPr/>
          <a:lstStyle/>
          <a:p>
            <a:pPr algn="just">
              <a:lnSpc>
                <a:spcPct val="80000"/>
              </a:lnSpc>
              <a:buClr>
                <a:srgbClr val="660066"/>
              </a:buCl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Clr>
                <a:srgbClr val="660066"/>
              </a:buCl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Спусковым крючком для подросткового суицида часто становится подобный поступок молодёжного кумира, героя книг или фильмов, близких друзей или любимых</a:t>
            </a:r>
          </a:p>
          <a:p>
            <a:pPr algn="just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Подростки часто рассматривают суицидальные попытки как своеобразную, но подконтрольную взрослым игру, оставаясь в глубине души уверенными, что те не разрешат им довести суицид до конца</a:t>
            </a:r>
          </a:p>
          <a:p>
            <a:pPr>
              <a:buClr>
                <a:srgbClr val="660066"/>
              </a:buClr>
              <a:buNone/>
            </a:pPr>
            <a:r>
              <a:rPr lang="ru-RU" sz="2800" dirty="0"/>
              <a:t> </a:t>
            </a:r>
          </a:p>
          <a:p>
            <a:pPr>
              <a:buClr>
                <a:srgbClr val="660066"/>
              </a:buClr>
              <a:buNone/>
            </a:pPr>
            <a:r>
              <a:rPr lang="ru-RU" sz="2800" dirty="0"/>
              <a:t> 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1079500"/>
          </a:xfrm>
        </p:spPr>
        <p:txBody>
          <a:bodyPr/>
          <a:lstStyle/>
          <a:p>
            <a:pPr algn="ctr"/>
            <a:r>
              <a:rPr lang="ru-RU" sz="5400" b="1" dirty="0">
                <a:solidFill>
                  <a:srgbClr val="660066"/>
                </a:solidFill>
                <a:latin typeface="Times New Roman" pitchFamily="18" charset="0"/>
              </a:rPr>
              <a:t>Группа риска </a:t>
            </a:r>
            <a:r>
              <a:rPr lang="ru-RU" sz="3200" dirty="0">
                <a:solidFill>
                  <a:srgbClr val="660066"/>
                </a:solidFill>
                <a:latin typeface="Times New Roman" pitchFamily="18" charset="0"/>
              </a:rPr>
              <a:t/>
            </a:r>
            <a:br>
              <a:rPr lang="ru-RU" sz="3200" dirty="0">
                <a:solidFill>
                  <a:srgbClr val="660066"/>
                </a:solidFill>
                <a:latin typeface="Times New Roman" pitchFamily="18" charset="0"/>
              </a:rPr>
            </a:br>
            <a:endParaRPr lang="ru-RU" sz="3200" dirty="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 algn="just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</a:rPr>
              <a:t>Отличники</a:t>
            </a:r>
            <a:r>
              <a:rPr lang="ru-RU" sz="2800" dirty="0">
                <a:latin typeface="Times New Roman" pitchFamily="18" charset="0"/>
              </a:rPr>
              <a:t>, т. к. к ним все предъявляют повышенные требования. К тому же эти дети редко бывают приняты в социальной группе сверстников, что также может привести к суицидальному </a:t>
            </a:r>
            <a:r>
              <a:rPr lang="ru-RU" sz="2800" dirty="0" smtClean="0">
                <a:latin typeface="Times New Roman" pitchFamily="18" charset="0"/>
              </a:rPr>
              <a:t>исходу</a:t>
            </a:r>
            <a:endParaRPr lang="ru-RU" sz="2800" dirty="0">
              <a:latin typeface="Times New Roman" pitchFamily="18" charset="0"/>
            </a:endParaRPr>
          </a:p>
          <a:p>
            <a:pPr algn="just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</a:rPr>
              <a:t>Дети</a:t>
            </a:r>
            <a:r>
              <a:rPr lang="ru-RU" sz="2800" dirty="0">
                <a:latin typeface="Times New Roman" pitchFamily="18" charset="0"/>
              </a:rPr>
              <a:t>, которые резко снижают успехи в учебной деятельности, естественно вызывая тем самым недоумение и возмущение родителей и </a:t>
            </a:r>
            <a:r>
              <a:rPr lang="ru-RU" sz="2800" dirty="0" smtClean="0">
                <a:latin typeface="Times New Roman" pitchFamily="18" charset="0"/>
              </a:rPr>
              <a:t>учителей</a:t>
            </a:r>
            <a:endParaRPr lang="ru-RU" sz="2800" dirty="0">
              <a:latin typeface="Times New Roman" pitchFamily="18" charset="0"/>
            </a:endParaRPr>
          </a:p>
          <a:p>
            <a:pPr algn="just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</a:rPr>
              <a:t>Дети</a:t>
            </a:r>
            <a:r>
              <a:rPr lang="ru-RU" sz="2800" dirty="0">
                <a:latin typeface="Times New Roman" pitchFamily="18" charset="0"/>
              </a:rPr>
              <a:t>, к которым окружающие предъявляют завышенные требования, а они в силу субъективных причин не могут их </a:t>
            </a:r>
            <a:r>
              <a:rPr lang="ru-RU" sz="2800" dirty="0" smtClean="0">
                <a:latin typeface="Times New Roman" pitchFamily="18" charset="0"/>
              </a:rPr>
              <a:t>выполнить</a:t>
            </a:r>
            <a:endParaRPr lang="ru-RU" sz="2800" dirty="0">
              <a:latin typeface="Times New Roman" pitchFamily="18" charset="0"/>
            </a:endParaRPr>
          </a:p>
          <a:p>
            <a:pPr algn="just"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Дети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 повышенной тревожностью и склонностью к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депрессиям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27100"/>
          </a:xfrm>
        </p:spPr>
        <p:txBody>
          <a:bodyPr/>
          <a:lstStyle/>
          <a:p>
            <a:pPr algn="ctr"/>
            <a:endParaRPr lang="ru-RU" sz="3600" i="1" dirty="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ru-RU" sz="2800" dirty="0" smtClean="0">
                <a:latin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</a:rPr>
              <a:t>Если человек серьезно задумал совершить самоубийство, то обычно об этом не трудно догадаться по ряду характерных признаков, которые можно разделить на три группы: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ru-RU" sz="28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4400" dirty="0" smtClean="0">
                <a:latin typeface="Times New Roman" pitchFamily="18" charset="0"/>
              </a:rPr>
              <a:t>словесные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4400" dirty="0" smtClean="0">
                <a:latin typeface="Times New Roman" pitchFamily="18" charset="0"/>
              </a:rPr>
              <a:t>поведенческие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4400" dirty="0" smtClean="0">
                <a:latin typeface="Times New Roman" pitchFamily="18" charset="0"/>
              </a:rPr>
              <a:t>ситуационные</a:t>
            </a:r>
            <a:endParaRPr lang="ru-RU" sz="4400" dirty="0">
              <a:latin typeface="Times New Roman" pitchFamily="18" charset="0"/>
            </a:endParaRPr>
          </a:p>
        </p:txBody>
      </p:sp>
      <p:pic>
        <p:nvPicPr>
          <p:cNvPr id="8196" name="Picture 4" descr="i?id=167305998-05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3276600"/>
            <a:ext cx="3581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850900"/>
          </a:xfrm>
        </p:spPr>
        <p:txBody>
          <a:bodyPr/>
          <a:lstStyle/>
          <a:p>
            <a:pPr algn="ctr"/>
            <a:r>
              <a:rPr lang="ru-RU" sz="5400" b="1" dirty="0" smtClean="0">
                <a:solidFill>
                  <a:srgbClr val="660066"/>
                </a:solidFill>
                <a:latin typeface="Times New Roman" pitchFamily="18" charset="0"/>
              </a:rPr>
              <a:t>Словесные признаки</a:t>
            </a:r>
            <a:endParaRPr lang="ru-RU" sz="5400" b="1" dirty="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800" dirty="0"/>
          </a:p>
          <a:p>
            <a:pPr algn="ctr">
              <a:lnSpc>
                <a:spcPct val="80000"/>
              </a:lnSpc>
              <a:buClr>
                <a:srgbClr val="660066"/>
              </a:buClr>
              <a:buNone/>
            </a:pPr>
            <a:r>
              <a:rPr lang="ru-RU" sz="2800" b="1" dirty="0" smtClean="0">
                <a:latin typeface="Times New Roman" pitchFamily="18" charset="0"/>
              </a:rPr>
              <a:t>	</a:t>
            </a:r>
            <a:r>
              <a:rPr lang="ru-RU" b="1" dirty="0" smtClean="0">
                <a:latin typeface="Times New Roman" pitchFamily="18" charset="0"/>
              </a:rPr>
              <a:t>Человек, готовящийся совершить самоубийство часто ГОВОРИТ о своем душевном состоянии. Он или она могут:</a:t>
            </a:r>
            <a:endParaRPr lang="ru-RU" b="1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800" b="1" dirty="0" smtClean="0">
                <a:latin typeface="Times New Roman" pitchFamily="18" charset="0"/>
              </a:rPr>
              <a:t>Прямо или явно говорить о смерти: «Я не могу так дальше жить», «Я собираюсь покончить с собой»</a:t>
            </a:r>
            <a:endParaRPr lang="ru-RU" sz="2800" b="1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800" b="1" dirty="0" smtClean="0">
                <a:latin typeface="Times New Roman" pitchFamily="18" charset="0"/>
              </a:rPr>
              <a:t>Косвенно намекать о своем намерении: «Я больше не буду ни для кого проблемой», «Тебе больше не придется обо мне волноваться»</a:t>
            </a:r>
            <a:endParaRPr lang="ru-RU" sz="2800" b="1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800" b="1" dirty="0" smtClean="0">
                <a:latin typeface="Times New Roman" pitchFamily="18" charset="0"/>
              </a:rPr>
              <a:t>Много шутить на тему самоубийства</a:t>
            </a:r>
            <a:endParaRPr lang="ru-RU" sz="2800" b="1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800" b="1" dirty="0" smtClean="0">
                <a:latin typeface="Times New Roman" pitchFamily="18" charset="0"/>
              </a:rPr>
              <a:t>Проявлять нездоровую заинтересованность вопросами смерти</a:t>
            </a:r>
            <a:endParaRPr lang="ru-RU" sz="2800" b="1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endParaRPr lang="ru-RU" sz="20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850900"/>
          </a:xfrm>
        </p:spPr>
        <p:txBody>
          <a:bodyPr/>
          <a:lstStyle/>
          <a:p>
            <a:pPr algn="ctr"/>
            <a:r>
              <a:rPr lang="ru-RU" sz="5400" b="1" dirty="0" smtClean="0">
                <a:solidFill>
                  <a:srgbClr val="660066"/>
                </a:solidFill>
                <a:latin typeface="Times New Roman" pitchFamily="18" charset="0"/>
              </a:rPr>
              <a:t>Поведенческие признаки</a:t>
            </a:r>
            <a:endParaRPr lang="ru-RU" sz="5400" b="1" dirty="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800" dirty="0"/>
          </a:p>
          <a:p>
            <a:pPr algn="just">
              <a:lnSpc>
                <a:spcPct val="80000"/>
              </a:lnSpc>
              <a:buClr>
                <a:srgbClr val="660066"/>
              </a:buClr>
              <a:buNone/>
            </a:pPr>
            <a:r>
              <a:rPr lang="ru-RU" sz="2800" b="1" dirty="0" smtClean="0">
                <a:latin typeface="Times New Roman" pitchFamily="18" charset="0"/>
              </a:rPr>
              <a:t>Раздавать другим вещи, имеющие большую личную значимость, окончательно приводить в порядок дела, мириться с давними врагами Демонстрировать радикальные перемены в поведении: слишком мало или слишком много спать, есть, стать неряшливым; начать пропускать занятия, не выполнять домашние задания, избегать общения с одноклассниками; проявлять раздражительность, угрюмость, находится в подавленном настроении, замкнуться от семьи и друзей; быть чрезмерно деятельным, или наоборот, безразличным к окружающему миру; ощущать попеременно то внезапную эйфорию, то приступы отчаяния</a:t>
            </a:r>
            <a:endParaRPr lang="ru-RU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850900"/>
          </a:xfrm>
        </p:spPr>
        <p:txBody>
          <a:bodyPr/>
          <a:lstStyle/>
          <a:p>
            <a:pPr algn="ctr"/>
            <a:r>
              <a:rPr lang="ru-RU" sz="5400" b="1" dirty="0" smtClean="0">
                <a:solidFill>
                  <a:srgbClr val="660066"/>
                </a:solidFill>
                <a:latin typeface="Times New Roman" pitchFamily="18" charset="0"/>
              </a:rPr>
              <a:t>Ситуационные признаки</a:t>
            </a:r>
            <a:endParaRPr lang="ru-RU" sz="5400" b="1" dirty="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800" dirty="0"/>
          </a:p>
          <a:p>
            <a:pPr algn="ctr">
              <a:lnSpc>
                <a:spcPct val="80000"/>
              </a:lnSpc>
              <a:buClr>
                <a:srgbClr val="660066"/>
              </a:buClr>
              <a:buNone/>
            </a:pPr>
            <a:r>
              <a:rPr lang="ru-RU" sz="2800" b="1" dirty="0" smtClean="0">
                <a:latin typeface="Times New Roman" pitchFamily="18" charset="0"/>
              </a:rPr>
              <a:t>	Человек может решится на самоубийство если:</a:t>
            </a:r>
            <a:endParaRPr lang="ru-RU" sz="2800" b="1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400" b="1" dirty="0" smtClean="0">
                <a:latin typeface="Times New Roman" pitchFamily="18" charset="0"/>
              </a:rPr>
              <a:t>Социально изолирован (не имеет друзей), чувствует себя отверженным</a:t>
            </a: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400" b="1" dirty="0" smtClean="0">
                <a:latin typeface="Times New Roman" pitchFamily="18" charset="0"/>
              </a:rPr>
              <a:t>Живет в нестабильном окружении (кризис в семье, алкоголизм)</a:t>
            </a: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400" b="1" dirty="0" smtClean="0">
                <a:latin typeface="Times New Roman" pitchFamily="18" charset="0"/>
              </a:rPr>
              <a:t>Ощущает себя жертвой насилия – физического, сексуального или эмоционального</a:t>
            </a: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400" b="1" dirty="0" smtClean="0">
                <a:latin typeface="Times New Roman" pitchFamily="18" charset="0"/>
              </a:rPr>
              <a:t>Предпринимал раньше попытки суицида</a:t>
            </a: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400" b="1" dirty="0" smtClean="0">
                <a:latin typeface="Times New Roman" pitchFamily="18" charset="0"/>
              </a:rPr>
              <a:t>Перенес тяжелую потерю (смерть кого-то из близких, развод родителей)</a:t>
            </a: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400" b="1" dirty="0" smtClean="0">
                <a:latin typeface="Times New Roman" pitchFamily="18" charset="0"/>
              </a:rPr>
              <a:t>Слишком критически настроен по отношению к себе</a:t>
            </a: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400" b="1" dirty="0" smtClean="0">
                <a:latin typeface="Times New Roman" pitchFamily="18" charset="0"/>
              </a:rPr>
              <a:t>Имеет склонность к самоубийству вследствие того, что оно совершалось кем-то из друзей, знакомых или членов семьи</a:t>
            </a:r>
            <a:endParaRPr lang="ru-RU" sz="24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077200" cy="1079500"/>
          </a:xfrm>
        </p:spPr>
        <p:txBody>
          <a:bodyPr/>
          <a:lstStyle/>
          <a:p>
            <a:pPr algn="ctr"/>
            <a:r>
              <a:rPr lang="ru-RU" sz="5400" b="1" dirty="0" smtClean="0">
                <a:solidFill>
                  <a:srgbClr val="660066"/>
                </a:solidFill>
                <a:latin typeface="Times New Roman" pitchFamily="18" charset="0"/>
              </a:rPr>
              <a:t>Что делать?</a:t>
            </a:r>
            <a:r>
              <a:rPr lang="ru-RU" sz="5400" dirty="0">
                <a:solidFill>
                  <a:srgbClr val="660066"/>
                </a:solidFill>
                <a:latin typeface="Times New Roman" pitchFamily="18" charset="0"/>
              </a:rPr>
              <a:t/>
            </a:r>
            <a:br>
              <a:rPr lang="ru-RU" sz="5400" dirty="0">
                <a:solidFill>
                  <a:srgbClr val="660066"/>
                </a:solidFill>
                <a:latin typeface="Times New Roman" pitchFamily="18" charset="0"/>
              </a:rPr>
            </a:br>
            <a:endParaRPr lang="ru-RU" sz="5400" dirty="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72000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Внимательно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выслушайте решившегося на самоубийство подростка, в состоянии душевного кризиса, прежде всего необходим кто-нибудь, кто готов выслушать. Приложите все усилия, чтобы понять проблему, скрытую за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словами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Оцените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серьезность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намерений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чувств ребенка. Если он или она уже имеют конкретный план самоубийства, ситуация более острая, чем если эти планы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расплывчаты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неопределенны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698500"/>
          </a:xfrm>
        </p:spPr>
        <p:txBody>
          <a:bodyPr/>
          <a:lstStyle/>
          <a:p>
            <a:pPr algn="ctr"/>
            <a:endParaRPr lang="ru-RU" sz="4000" dirty="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876800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Оцените глубину эмоционального кризиса. Подросток: может испытывать серьезные трудности, но при этом и не помышлять о самоубийстве. А вот если человек, недавно находящейся в состоянии депрессии, вдруг начинает бурную, неустанную деятельность такое поведение также может служить основанием для тревоги.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Внимательно отнеситесь ко всем, даже самым незначительным обидам и жалобам.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 бойтесь прямо спросить, не думают ли они о самоубийстве. Опыт показывает, что такой вопрос редко приносит вред. Часто подросток бывает рад возможности высказать свои проблемы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</a:pPr>
            <a:endParaRPr lang="ru-RU" sz="24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698500"/>
          </a:xfrm>
        </p:spPr>
        <p:txBody>
          <a:bodyPr/>
          <a:lstStyle/>
          <a:p>
            <a:pPr algn="ctr"/>
            <a:r>
              <a:rPr lang="ru-RU" sz="4000" b="1" dirty="0" smtClean="0">
                <a:solidFill>
                  <a:srgbClr val="660066"/>
                </a:solidFill>
                <a:latin typeface="Times New Roman" pitchFamily="18" charset="0"/>
              </a:rPr>
              <a:t>А теперь самое главное!</a:t>
            </a:r>
            <a:endParaRPr lang="ru-RU" sz="4000" dirty="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486400"/>
          </a:xfrm>
        </p:spPr>
        <p:txBody>
          <a:bodyPr/>
          <a:lstStyle/>
          <a:p>
            <a:pPr algn="ctr">
              <a:lnSpc>
                <a:spcPct val="80000"/>
              </a:lnSpc>
              <a:buClr>
                <a:srgbClr val="660066"/>
              </a:buCl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Если  Вы заметили какие-либо признаки из вышеперечисленных – немедленно обращайтесь за помощью</a:t>
            </a: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Педагог-психолог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Холфина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Наталья Степановна 8(906)2752217,    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vk.com/id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449954736</a:t>
            </a: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Социальный педагог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Сеппеляйнен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Мария Игоревна 8(996)7913541 </a:t>
            </a: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ППМСЦ Красносельского района тел. для записи </a:t>
            </a:r>
          </a:p>
          <a:p>
            <a:pPr>
              <a:lnSpc>
                <a:spcPct val="80000"/>
              </a:lnSpc>
              <a:buClr>
                <a:srgbClr val="660066"/>
              </a:buCl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743-71-75</a:t>
            </a: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 «Горячую линию» по телефону 747-13-40 анонимно может позвонить ребенок, подросток, их родители или законные представители. Цель такой помощи – способствовать профилактике семейного неблагополучия, стрессовых и суицидальных настроений детей и подростков, защите их прав</a:t>
            </a:r>
          </a:p>
          <a:p>
            <a:pPr>
              <a:lnSpc>
                <a:spcPct val="80000"/>
              </a:lnSpc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Также можно воспользоваться единым общероссийским телефоном доверия для детей, подростков и их родителей: 8-800-2000-122, и другими телефонами доверия: 004, 576-10-10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6388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7200" b="1" dirty="0" smtClean="0">
                <a:solidFill>
                  <a:srgbClr val="660066"/>
                </a:solidFill>
                <a:effectLst/>
                <a:latin typeface="Times New Roman" pitchFamily="18" charset="0"/>
              </a:rPr>
              <a:t>Спасибо </a:t>
            </a:r>
          </a:p>
          <a:p>
            <a:pPr algn="ctr">
              <a:buFontTx/>
              <a:buNone/>
            </a:pPr>
            <a:r>
              <a:rPr lang="ru-RU" sz="7200" b="1" dirty="0" smtClean="0">
                <a:solidFill>
                  <a:srgbClr val="660066"/>
                </a:solidFill>
                <a:effectLst/>
                <a:latin typeface="Times New Roman" pitchFamily="18" charset="0"/>
              </a:rPr>
              <a:t>за </a:t>
            </a:r>
          </a:p>
          <a:p>
            <a:pPr algn="ctr">
              <a:buFontTx/>
              <a:buNone/>
            </a:pPr>
            <a:r>
              <a:rPr lang="ru-RU" sz="7200" b="1" dirty="0" smtClean="0">
                <a:solidFill>
                  <a:srgbClr val="660066"/>
                </a:solidFill>
                <a:effectLst/>
                <a:latin typeface="Times New Roman" pitchFamily="18" charset="0"/>
              </a:rPr>
              <a:t>внимание</a:t>
            </a:r>
            <a:endParaRPr lang="ru-RU" sz="7200" b="1" dirty="0">
              <a:solidFill>
                <a:srgbClr val="660066"/>
              </a:solidFill>
              <a:effectLst/>
              <a:latin typeface="Times New Roman" pitchFamily="18" charset="0"/>
            </a:endParaRPr>
          </a:p>
          <a:p>
            <a:pPr algn="ctr">
              <a:buFontTx/>
              <a:buNone/>
            </a:pPr>
            <a:r>
              <a:rPr lang="ru-RU" sz="7200" b="1" i="1" dirty="0">
                <a:solidFill>
                  <a:srgbClr val="660066"/>
                </a:solidFill>
                <a:effectLst/>
                <a:latin typeface="Times New Roman" pitchFamily="18" charset="0"/>
              </a:rPr>
              <a:t> </a:t>
            </a:r>
          </a:p>
          <a:p>
            <a:pPr algn="ctr"/>
            <a:endParaRPr lang="ru-RU" sz="7200" dirty="0">
              <a:solidFill>
                <a:srgbClr val="6600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91200"/>
          </a:xfrm>
        </p:spPr>
        <p:txBody>
          <a:bodyPr/>
          <a:lstStyle/>
          <a:p>
            <a:pPr algn="just">
              <a:lnSpc>
                <a:spcPct val="80000"/>
              </a:lnSpc>
              <a:buNone/>
            </a:pPr>
            <a:r>
              <a:rPr lang="ru-RU" sz="2400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Согласно статистическим данным, опубликованным в официальных отчетах МЗ РФ, за последние 3 года количество детских суицидов увеличилось на 37% (включая тех, кого удалось спасти). Чаще всего оканчивают жизнь самоубийством подростки в возрасте от 12 до 14 лет. Причем это не беспризорники или дети из неблагополучных семей, где родителям до них нет дела. В 78% зарегистрированных суицидов – это дети из вполне обеспеченных и благополучных (на первый взгляд) семей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457200"/>
            <a:ext cx="8153400" cy="5715000"/>
          </a:xfrm>
        </p:spPr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b="1" i="1" dirty="0">
                <a:effectLst/>
              </a:rPr>
              <a:t>   </a:t>
            </a:r>
            <a:r>
              <a:rPr lang="ru-RU" b="1" i="1" u="sng" dirty="0" smtClean="0">
                <a:effectLst/>
                <a:latin typeface="Times New Roman" pitchFamily="18" charset="0"/>
                <a:cs typeface="Times New Roman" pitchFamily="18" charset="0"/>
              </a:rPr>
              <a:t>Суицид</a:t>
            </a:r>
            <a:r>
              <a:rPr lang="ru-RU" b="1" i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effectLst/>
                <a:latin typeface="Times New Roman" pitchFamily="18" charset="0"/>
                <a:cs typeface="Times New Roman" pitchFamily="18" charset="0"/>
              </a:rPr>
              <a:t>–осознанный акт устранения из жизни под воздействием острых психотравмирующих ситуаций, при котором собственная жизнь теряет для человека </a:t>
            </a:r>
            <a:r>
              <a:rPr lang="ru-RU" b="1" i="1" dirty="0" smtClean="0">
                <a:effectLst/>
                <a:latin typeface="Times New Roman" pitchFamily="18" charset="0"/>
                <a:cs typeface="Times New Roman" pitchFamily="18" charset="0"/>
              </a:rPr>
              <a:t>смысл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b="1" i="1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Суицидальное поведение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это проявление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суицидальной активности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– мысли, намерения,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высказывания, угрозы,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попытки, покушения</a:t>
            </a:r>
            <a:endParaRPr lang="ru-RU" b="1" i="1" dirty="0"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51206" name="Picture 6" descr="13-web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400800" y="2590800"/>
            <a:ext cx="2120900" cy="317023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622300"/>
          </a:xfrm>
        </p:spPr>
        <p:txBody>
          <a:bodyPr/>
          <a:lstStyle/>
          <a:p>
            <a:pPr algn="ctr"/>
            <a:r>
              <a:rPr lang="en-US" sz="5400" b="1" dirty="0" err="1">
                <a:solidFill>
                  <a:srgbClr val="660066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Виды</a:t>
            </a:r>
            <a:r>
              <a:rPr lang="en-US" sz="5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660066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суицида</a:t>
            </a:r>
            <a:r>
              <a:rPr lang="en-US" sz="5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54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pPr algn="ctr"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54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Д</a:t>
            </a:r>
            <a:r>
              <a:rPr lang="en-US" sz="54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емонстративный</a:t>
            </a:r>
            <a:endParaRPr lang="en-US" sz="5400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algn="ctr"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5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Аффективный</a:t>
            </a:r>
          </a:p>
          <a:p>
            <a:pPr algn="ctr">
              <a:buClr>
                <a:srgbClr val="660066"/>
              </a:buClr>
              <a:buFont typeface="Wingdings" pitchFamily="2" charset="2"/>
              <a:buChar char="ü"/>
            </a:pPr>
            <a:r>
              <a:rPr lang="en-US" sz="54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Истинный</a:t>
            </a:r>
            <a:endParaRPr lang="ru-RU" sz="5400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buClr>
                <a:srgbClr val="660066"/>
              </a:buClr>
              <a:buFont typeface="Wingdings" pitchFamily="2" charset="2"/>
              <a:buChar char="ü"/>
            </a:pPr>
            <a:endParaRPr lang="ru-RU" sz="54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622300"/>
          </a:xfrm>
        </p:spPr>
        <p:txBody>
          <a:bodyPr/>
          <a:lstStyle/>
          <a:p>
            <a:pPr algn="ctr"/>
            <a:r>
              <a:rPr lang="en-US" sz="5400" b="1" dirty="0" err="1">
                <a:solidFill>
                  <a:srgbClr val="660066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Виды</a:t>
            </a:r>
            <a:r>
              <a:rPr lang="en-US" sz="5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660066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суицида</a:t>
            </a:r>
            <a:endParaRPr lang="ru-RU" sz="54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pPr algn="just">
              <a:buClr>
                <a:srgbClr val="660066"/>
              </a:buClr>
              <a:buNone/>
            </a:pPr>
            <a:r>
              <a:rPr lang="ru-RU" sz="2400" dirty="0" smtClean="0">
                <a:latin typeface="Times New Roman" pitchFamily="18" charset="0"/>
              </a:rPr>
              <a:t>     </a:t>
            </a:r>
            <a:r>
              <a:rPr lang="ru-RU" dirty="0" smtClean="0">
                <a:latin typeface="Times New Roman" pitchFamily="18" charset="0"/>
              </a:rPr>
              <a:t>Демонстративное суицидальное поведение – это изображение попыток самоубийства без реального намеренья покончить с жизнью, с расчетом на спасение. Все действия направлены на привлечение внимания, жалость, сочувствие, возмездие за обиду, несправедливость. Место совершения попытки самоубийства указывает на его адрес: дома – родным, в компании сверстников – кому-то из них</a:t>
            </a:r>
            <a:endParaRPr lang="ru-RU" sz="24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622300"/>
          </a:xfrm>
        </p:spPr>
        <p:txBody>
          <a:bodyPr/>
          <a:lstStyle/>
          <a:p>
            <a:pPr algn="ctr"/>
            <a:r>
              <a:rPr lang="en-US" sz="5400" b="1" dirty="0" err="1">
                <a:solidFill>
                  <a:srgbClr val="660066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Виды</a:t>
            </a:r>
            <a:r>
              <a:rPr lang="en-US" sz="5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660066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суицида</a:t>
            </a:r>
            <a:endParaRPr lang="ru-RU" sz="5400" b="1" dirty="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pPr algn="just">
              <a:buClr>
                <a:srgbClr val="660066"/>
              </a:buClr>
              <a:buNone/>
            </a:pPr>
            <a:r>
              <a:rPr lang="ru-RU" sz="2400" dirty="0" smtClean="0">
                <a:latin typeface="Times New Roman" pitchFamily="18" charset="0"/>
              </a:rPr>
              <a:t>     </a:t>
            </a:r>
            <a:r>
              <a:rPr lang="ru-RU" dirty="0" smtClean="0">
                <a:latin typeface="Times New Roman" pitchFamily="18" charset="0"/>
              </a:rPr>
              <a:t>Разновидность демонстративного суицидального поведения – это </a:t>
            </a:r>
            <a:r>
              <a:rPr lang="ru-RU" dirty="0" err="1" smtClean="0">
                <a:latin typeface="Times New Roman" pitchFamily="18" charset="0"/>
              </a:rPr>
              <a:t>самоповреждающее</a:t>
            </a:r>
            <a:r>
              <a:rPr lang="ru-RU" dirty="0" smtClean="0">
                <a:latin typeface="Times New Roman" pitchFamily="18" charset="0"/>
              </a:rPr>
              <a:t> поведение (множественные порезы на руках, ногах и других частях тела).</a:t>
            </a:r>
          </a:p>
          <a:p>
            <a:pPr algn="ctr">
              <a:buClr>
                <a:srgbClr val="660066"/>
              </a:buClr>
              <a:buNone/>
            </a:pPr>
            <a:r>
              <a:rPr lang="ru-RU" i="1" dirty="0" smtClean="0">
                <a:latin typeface="Times New Roman" pitchFamily="18" charset="0"/>
              </a:rPr>
              <a:t>2 причины:</a:t>
            </a:r>
          </a:p>
          <a:p>
            <a:pPr algn="just">
              <a:buClr>
                <a:srgbClr val="660066"/>
              </a:buCl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</a:rPr>
              <a:t>Подросток не справляется с количеством и интенсивностью своих эмоций</a:t>
            </a:r>
          </a:p>
          <a:p>
            <a:pPr algn="just">
              <a:buClr>
                <a:srgbClr val="660066"/>
              </a:buCl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</a:rPr>
              <a:t>Подросток испытывает очень мало эмоций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622300"/>
          </a:xfrm>
        </p:spPr>
        <p:txBody>
          <a:bodyPr/>
          <a:lstStyle/>
          <a:p>
            <a:pPr algn="ctr"/>
            <a:r>
              <a:rPr lang="en-US" sz="5400" b="1" dirty="0" err="1">
                <a:solidFill>
                  <a:srgbClr val="660066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Виды</a:t>
            </a:r>
            <a:r>
              <a:rPr lang="en-US" sz="5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660066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суицида</a:t>
            </a:r>
            <a:endParaRPr lang="ru-RU" sz="5400" b="1" dirty="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pPr algn="just">
              <a:buClr>
                <a:srgbClr val="660066"/>
              </a:buClr>
              <a:buNone/>
            </a:pPr>
            <a:r>
              <a:rPr lang="ru-RU" sz="2400" dirty="0" smtClean="0">
                <a:latin typeface="Times New Roman" pitchFamily="18" charset="0"/>
              </a:rPr>
              <a:t>     </a:t>
            </a:r>
            <a:r>
              <a:rPr lang="ru-RU" sz="3600" dirty="0" smtClean="0">
                <a:latin typeface="Times New Roman" pitchFamily="18" charset="0"/>
              </a:rPr>
              <a:t>Аффективное суицидальное поведение – тип поведения, характеризующийся действиями, совершаемыми на высоте аффекта. Суицид во время аффекта может носить черты спектакля, но может быть и серьезным намереньем, хотя и мимолетным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622300"/>
          </a:xfrm>
        </p:spPr>
        <p:txBody>
          <a:bodyPr/>
          <a:lstStyle/>
          <a:p>
            <a:pPr algn="ctr"/>
            <a:r>
              <a:rPr lang="en-US" sz="5400" b="1" dirty="0" err="1">
                <a:solidFill>
                  <a:srgbClr val="660066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Виды</a:t>
            </a:r>
            <a:r>
              <a:rPr lang="en-US" sz="5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660066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суицида</a:t>
            </a:r>
            <a:endParaRPr lang="ru-RU" sz="5400" b="1" dirty="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pPr algn="just">
              <a:buClr>
                <a:srgbClr val="660066"/>
              </a:buClr>
              <a:buNone/>
            </a:pPr>
            <a:r>
              <a:rPr lang="ru-RU" sz="3600" dirty="0" smtClean="0">
                <a:latin typeface="Times New Roman" pitchFamily="18" charset="0"/>
              </a:rPr>
              <a:t>	Истинное суицидальное поведение – намеренное, обдуманное поведение, направленное на реализацию самоубийства, иногда долго вынашиваемое. Подросток заботится об эффективности действия и отсутствии помех при их совершении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622300"/>
          </a:xfrm>
        </p:spPr>
        <p:txBody>
          <a:bodyPr/>
          <a:lstStyle/>
          <a:p>
            <a:pPr algn="ctr"/>
            <a:r>
              <a:rPr lang="ru-RU" sz="5400" b="1" dirty="0" smtClean="0">
                <a:solidFill>
                  <a:srgbClr val="660066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Причины суицида</a:t>
            </a:r>
            <a:endParaRPr lang="ru-RU" sz="54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pPr algn="just"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3600" dirty="0" smtClean="0">
                <a:latin typeface="Times New Roman" pitchFamily="18" charset="0"/>
              </a:rPr>
              <a:t>Н</a:t>
            </a:r>
            <a:r>
              <a:rPr lang="ru-RU" sz="2400" dirty="0" smtClean="0">
                <a:latin typeface="Times New Roman" pitchFamily="18" charset="0"/>
              </a:rPr>
              <a:t>еблагополучные семьи: подростки часто воспринимают конфликты в семье, как собственную вину, возникает ощущение эмоциональной и социальной изоляции, чувство беспомощности и отчаяния. Они уверены, что у них нет будущего</a:t>
            </a:r>
          </a:p>
          <a:p>
            <a:pPr algn="just"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</a:rPr>
              <a:t>Школьные проблемы: потеря или осуждение группой может стать тем фактором, который способен подтолкнуть подростка к суициду</a:t>
            </a:r>
          </a:p>
          <a:p>
            <a:pPr algn="just">
              <a:buClr>
                <a:srgbClr val="660066"/>
              </a:buCl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</a:rPr>
              <a:t>Стресс: любой человек подвергается стрессу, однако подростки особенно уязвимы и ранимы, что объясняется их особенно острым восприятием существующих проблем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</TotalTime>
  <Words>768</Words>
  <Application>Microsoft Office PowerPoint</Application>
  <PresentationFormat>Экран (4:3)</PresentationFormat>
  <Paragraphs>91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Океан</vt:lpstr>
      <vt:lpstr>Слайд 1</vt:lpstr>
      <vt:lpstr>Слайд 2</vt:lpstr>
      <vt:lpstr>Слайд 3</vt:lpstr>
      <vt:lpstr>Виды суицида:</vt:lpstr>
      <vt:lpstr>Виды суицида</vt:lpstr>
      <vt:lpstr>Виды суицида</vt:lpstr>
      <vt:lpstr>Виды суицида</vt:lpstr>
      <vt:lpstr>Виды суицида</vt:lpstr>
      <vt:lpstr>Причины суицида</vt:lpstr>
      <vt:lpstr>Слайд 10</vt:lpstr>
      <vt:lpstr>Группа риска  </vt:lpstr>
      <vt:lpstr>Слайд 12</vt:lpstr>
      <vt:lpstr>Словесные признаки</vt:lpstr>
      <vt:lpstr>Поведенческие признаки</vt:lpstr>
      <vt:lpstr>Ситуационные признаки</vt:lpstr>
      <vt:lpstr>Что делать? </vt:lpstr>
      <vt:lpstr>Слайд 17</vt:lpstr>
      <vt:lpstr>А теперь самое главное!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46</cp:revision>
  <cp:lastPrinted>1601-01-01T00:00:00Z</cp:lastPrinted>
  <dcterms:created xsi:type="dcterms:W3CDTF">1601-01-01T00:00:00Z</dcterms:created>
  <dcterms:modified xsi:type="dcterms:W3CDTF">2019-10-23T07:23:56Z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